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65" r:id="rId4"/>
    <p:sldId id="266" r:id="rId5"/>
    <p:sldId id="264" r:id="rId6"/>
    <p:sldId id="258" r:id="rId7"/>
    <p:sldId id="260" r:id="rId8"/>
    <p:sldId id="261" r:id="rId9"/>
    <p:sldId id="267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62C0-8816-48E1-B61F-3292EB2B03A6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BCA70-34AC-477D-9E38-5233EBC37D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1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IN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IN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83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4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899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201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5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62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922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380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51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IN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035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F28A2FC-C32F-4477-A2B5-837F6F81DC0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606FE85-55E3-49AD-9CD8-B90B4BC2422C}" type="slidenum">
              <a:rPr lang="en-IN" smtClean="0"/>
              <a:t>‹#›</a:t>
            </a:fld>
            <a:endParaRPr lang="en-IN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I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IN" dirty="0" smtClean="0"/>
              <a:t>Impacts and Riding Ailments on</a:t>
            </a:r>
            <a:br>
              <a:rPr lang="en-IN" dirty="0" smtClean="0"/>
            </a:br>
            <a:r>
              <a:rPr lang="en-IN" dirty="0" smtClean="0"/>
              <a:t>Loco - Pilots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991072"/>
          </a:xfrm>
        </p:spPr>
        <p:txBody>
          <a:bodyPr/>
          <a:lstStyle/>
          <a:p>
            <a:r>
              <a:rPr lang="en-IN" dirty="0"/>
              <a:t>While driving a Locomotive on Indian Tracks and If </a:t>
            </a:r>
            <a:r>
              <a:rPr lang="en-IN"/>
              <a:t>Seating </a:t>
            </a:r>
            <a:r>
              <a:rPr lang="en-IN" smtClean="0"/>
              <a:t>Arrangements </a:t>
            </a:r>
            <a:r>
              <a:rPr lang="en-IN" dirty="0"/>
              <a:t>for </a:t>
            </a:r>
            <a:r>
              <a:rPr lang="en-IN" dirty="0" smtClean="0"/>
              <a:t>Loco-Pilots are not proper!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700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72400" cy="1143000"/>
          </a:xfrm>
        </p:spPr>
        <p:txBody>
          <a:bodyPr/>
          <a:lstStyle/>
          <a:p>
            <a:r>
              <a:rPr lang="en-IN" dirty="0" smtClean="0"/>
              <a:t>Be healthy than being wealthy!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Thank you!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494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Pelvis A.K.A Hip Bone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4896544" cy="4392488"/>
          </a:xfrm>
        </p:spPr>
        <p:txBody>
          <a:bodyPr/>
          <a:lstStyle/>
          <a:p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IRREGULAR BONE</a:t>
            </a:r>
          </a:p>
          <a:p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BONE OF PELVIC GIRDLE</a:t>
            </a:r>
          </a:p>
          <a:p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MADE UP OF 3 BONES</a:t>
            </a:r>
          </a:p>
          <a:p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ILIUM, PUBIS, ISCHIUM</a:t>
            </a:r>
          </a:p>
          <a:p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ALL OF THREE SEPARATED BY </a:t>
            </a:r>
          </a:p>
          <a:p>
            <a:pPr marL="0" indent="0">
              <a:buNone/>
            </a:pPr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    LARGE CAVITY, ACETABULUM</a:t>
            </a:r>
          </a:p>
          <a:p>
            <a:pPr marL="0" indent="0">
              <a:buNone/>
            </a:pPr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    WHICH FORM HIP JOINT WITH </a:t>
            </a:r>
          </a:p>
          <a:p>
            <a:pPr marL="0" indent="0">
              <a:buNone/>
            </a:pPr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    HEAD OF FEMUR</a:t>
            </a:r>
          </a:p>
          <a:p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OTHER FEATURES INCLUDE </a:t>
            </a:r>
          </a:p>
          <a:p>
            <a:pPr marL="0" indent="0">
              <a:buNone/>
            </a:pPr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    ILIAC CREST, OBTURATOR FORAMEN,</a:t>
            </a:r>
          </a:p>
          <a:p>
            <a:pPr marL="0" indent="0">
              <a:buNone/>
            </a:pPr>
            <a:r>
              <a:rPr lang="en-IN" sz="2000" dirty="0" smtClean="0">
                <a:latin typeface="Adobe Hebrew" pitchFamily="18" charset="-79"/>
                <a:cs typeface="Adobe Hebrew" pitchFamily="18" charset="-79"/>
              </a:rPr>
              <a:t>    ISHIAL TUBOROSITY</a:t>
            </a:r>
          </a:p>
          <a:p>
            <a:pPr marL="0" indent="0">
              <a:buNone/>
            </a:pPr>
            <a:endParaRPr lang="en-IN" sz="2800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4" name="Picture 2" descr="C:\ANAT FOLDER\binod anatomy\Gray's Anatomy Pics\F66122-005-f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34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3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44" y="0"/>
            <a:ext cx="5114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14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Pelvis A.K.A Hip Bone</a:t>
            </a:r>
            <a:endParaRPr lang="en-IN" dirty="0"/>
          </a:p>
        </p:txBody>
      </p:sp>
      <p:sp>
        <p:nvSpPr>
          <p:cNvPr id="4" name="Content Placeholder 8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824535" cy="1944216"/>
          </a:xfrm>
        </p:spPr>
        <p:txBody>
          <a:bodyPr/>
          <a:lstStyle/>
          <a:p>
            <a:pPr marL="0" indent="0">
              <a:buNone/>
            </a:pPr>
            <a:r>
              <a:rPr lang="en-IN" sz="2000" dirty="0" smtClean="0"/>
              <a:t>       SACROILIAC JOINT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r>
              <a:rPr lang="en-IN" sz="2000" dirty="0" smtClean="0"/>
              <a:t>       WITH SACRUM</a:t>
            </a:r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5" name="Curved Right Arrow 4"/>
          <p:cNvSpPr/>
          <p:nvPr/>
        </p:nvSpPr>
        <p:spPr>
          <a:xfrm>
            <a:off x="290945" y="1578482"/>
            <a:ext cx="339144" cy="900100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6004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4621369" y="1412776"/>
            <a:ext cx="4495800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IN" sz="2000" dirty="0" smtClean="0"/>
              <a:t>HIP JOINT</a:t>
            </a:r>
          </a:p>
          <a:p>
            <a:pPr marL="0" indent="0" algn="ctr">
              <a:buFontTx/>
              <a:buNone/>
            </a:pPr>
            <a:endParaRPr lang="en-IN" sz="2000" dirty="0" smtClean="0"/>
          </a:p>
          <a:p>
            <a:pPr marL="0" indent="0">
              <a:buFontTx/>
              <a:buNone/>
            </a:pPr>
            <a:r>
              <a:rPr lang="en-IN" sz="2000" dirty="0" smtClean="0"/>
              <a:t>           WITH HEAD OF   </a:t>
            </a:r>
          </a:p>
          <a:p>
            <a:pPr marL="0" indent="0">
              <a:buFontTx/>
              <a:buNone/>
            </a:pPr>
            <a:r>
              <a:rPr lang="en-IN" sz="2000" dirty="0" smtClean="0"/>
              <a:t>               FEMUR</a:t>
            </a:r>
          </a:p>
          <a:p>
            <a:pPr marL="0" indent="0" algn="ctr">
              <a:buFontTx/>
              <a:buNone/>
            </a:pPr>
            <a:endParaRPr lang="en-IN" sz="2000" dirty="0"/>
          </a:p>
        </p:txBody>
      </p:sp>
      <p:sp>
        <p:nvSpPr>
          <p:cNvPr id="8" name="Curved Right Arrow 7"/>
          <p:cNvSpPr/>
          <p:nvPr/>
        </p:nvSpPr>
        <p:spPr>
          <a:xfrm>
            <a:off x="4925922" y="1578482"/>
            <a:ext cx="444284" cy="896702"/>
          </a:xfrm>
          <a:prstGeom prst="curvedRightArrow">
            <a:avLst>
              <a:gd name="adj1" fmla="val 19011"/>
              <a:gd name="adj2" fmla="val 50000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" descr="Image result for HIP B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69" y="3429000"/>
            <a:ext cx="2667000" cy="25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2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134672" cy="5086350"/>
          </a:xfrm>
        </p:spPr>
        <p:txBody>
          <a:bodyPr/>
          <a:lstStyle/>
          <a:p>
            <a:pPr marL="533400" indent="-533400">
              <a:buNone/>
              <a:defRPr/>
            </a:pP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Divided into 5 main regions</a:t>
            </a:r>
          </a:p>
          <a:p>
            <a:pPr marL="533400" indent="-533400">
              <a:buFontTx/>
              <a:buAutoNum type="arabicParenBoth"/>
              <a:defRPr/>
            </a:pP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Cervical (7)</a:t>
            </a:r>
          </a:p>
          <a:p>
            <a:pPr marL="533400" indent="-533400">
              <a:buFontTx/>
              <a:buAutoNum type="arabicParenBoth"/>
              <a:defRPr/>
            </a:pP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Thoracic (12)</a:t>
            </a:r>
          </a:p>
          <a:p>
            <a:pPr marL="533400" indent="-533400">
              <a:buFontTx/>
              <a:buAutoNum type="arabicParenBoth"/>
              <a:defRPr/>
            </a:pP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Lumbar (5) </a:t>
            </a:r>
          </a:p>
          <a:p>
            <a:pPr marL="533400" indent="-533400">
              <a:buFontTx/>
              <a:buAutoNum type="arabicParenBoth"/>
              <a:defRPr/>
            </a:pP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Sacrum (5)</a:t>
            </a:r>
          </a:p>
          <a:p>
            <a:pPr marL="533400" indent="-533400">
              <a:buFontTx/>
              <a:buAutoNum type="arabicParenBoth"/>
              <a:defRPr/>
            </a:pP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Coccyx (4)</a:t>
            </a:r>
          </a:p>
          <a:p>
            <a:pPr marL="0" indent="0">
              <a:buNone/>
              <a:defRPr/>
            </a:pPr>
            <a:r>
              <a:rPr lang="en-AU" altLang="en-US" sz="2000" dirty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Total number is 33 </a:t>
            </a:r>
          </a:p>
          <a:p>
            <a:pPr marL="0" indent="0">
              <a:buNone/>
              <a:defRPr/>
            </a:pPr>
            <a:r>
              <a:rPr lang="en-AU" altLang="en-US" sz="2000" dirty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but</a:t>
            </a:r>
            <a:endParaRPr lang="en-AU" altLang="en-US" sz="2000" dirty="0">
              <a:latin typeface="Adobe Hebrew" pitchFamily="18" charset="-79"/>
              <a:cs typeface="Adobe Hebrew" pitchFamily="18" charset="-79"/>
            </a:endParaRPr>
          </a:p>
          <a:p>
            <a:pPr>
              <a:defRPr/>
            </a:pP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     </a:t>
            </a:r>
            <a:r>
              <a:rPr lang="en-AU" altLang="en-US" sz="2000" dirty="0" smtClean="0">
                <a:latin typeface="Adobe Hebrew" pitchFamily="18" charset="-79"/>
                <a:cs typeface="Adobe Hebrew" pitchFamily="18" charset="-79"/>
              </a:rPr>
              <a:t>*note:  </a:t>
            </a: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The 5 sacral vertebrae and 4 coccyx vertebrae fused to form </a:t>
            </a:r>
            <a:r>
              <a:rPr lang="en-AU" altLang="en-US" sz="2000" u="sng" dirty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one sacrum </a:t>
            </a: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and </a:t>
            </a:r>
            <a:r>
              <a:rPr lang="en-AU" altLang="en-US" sz="2000" u="sng" dirty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one coccyx</a:t>
            </a: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AU" altLang="en-US" sz="2000" dirty="0" smtClean="0">
                <a:latin typeface="Adobe Hebrew" pitchFamily="18" charset="-79"/>
                <a:cs typeface="Adobe Hebrew" pitchFamily="18" charset="-79"/>
              </a:rPr>
              <a:t>bone when at the age of adultery.</a:t>
            </a:r>
            <a:endParaRPr lang="en-AU" altLang="en-US" sz="2000" dirty="0">
              <a:latin typeface="Adobe Hebrew" pitchFamily="18" charset="-79"/>
              <a:cs typeface="Adobe Hebrew" pitchFamily="18" charset="-79"/>
            </a:endParaRPr>
          </a:p>
          <a:p>
            <a:pPr marL="533400" indent="-533400">
              <a:buNone/>
              <a:defRPr/>
            </a:pP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Ultimately total  number is </a:t>
            </a:r>
            <a:r>
              <a:rPr lang="en-AU" altLang="en-US" sz="2000" dirty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26</a:t>
            </a:r>
            <a:r>
              <a:rPr lang="en-AU" altLang="en-US" sz="2000" dirty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AU" altLang="en-US" sz="2000" dirty="0" smtClean="0">
                <a:latin typeface="Adobe Hebrew" pitchFamily="18" charset="-79"/>
                <a:cs typeface="Adobe Hebrew" pitchFamily="18" charset="-79"/>
              </a:rPr>
              <a:t>only</a:t>
            </a:r>
            <a:endParaRPr lang="en-AU" altLang="en-US" sz="2000" dirty="0"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185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Spine</a:t>
            </a:r>
            <a:endParaRPr lang="en-IN" dirty="0"/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771650"/>
            <a:ext cx="7772400" cy="47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218" y="112519"/>
            <a:ext cx="7772400" cy="1143000"/>
          </a:xfrm>
        </p:spPr>
        <p:txBody>
          <a:bodyPr/>
          <a:lstStyle/>
          <a:p>
            <a:r>
              <a:rPr lang="en-IN" dirty="0" smtClean="0"/>
              <a:t>Scapula or Shoulder </a:t>
            </a:r>
            <a:r>
              <a:rPr lang="en-IN" dirty="0"/>
              <a:t>G</a:t>
            </a:r>
            <a:r>
              <a:rPr lang="en-IN" dirty="0" smtClean="0"/>
              <a:t>irdle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2" y="1661591"/>
            <a:ext cx="5904656" cy="49685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The scapula is a flat triangular bone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Lies on the posterior chest wall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Consist of 3 borders, 3 surfaces, 3 angles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In its posterior surface the </a:t>
            </a:r>
            <a:r>
              <a:rPr lang="en-US" sz="2000" b="1" u="sng" dirty="0" smtClean="0">
                <a:latin typeface="Adobe Hebrew" pitchFamily="18" charset="-79"/>
                <a:cs typeface="Adobe Hebrew" pitchFamily="18" charset="-79"/>
              </a:rPr>
              <a:t>spine</a:t>
            </a: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 of the scapula projects backward</a:t>
            </a:r>
          </a:p>
          <a:p>
            <a:pPr>
              <a:buFont typeface="Wingdings" pitchFamily="2" charset="2"/>
              <a:buChar char="v"/>
            </a:pPr>
            <a:r>
              <a:rPr lang="en-US" sz="2000" b="1" u="sng" dirty="0" err="1" smtClean="0">
                <a:latin typeface="Adobe Hebrew" pitchFamily="18" charset="-79"/>
                <a:cs typeface="Adobe Hebrew" pitchFamily="18" charset="-79"/>
              </a:rPr>
              <a:t>Glenoid</a:t>
            </a:r>
            <a:r>
              <a:rPr lang="en-US" sz="2000" b="1" u="sng" dirty="0" smtClean="0">
                <a:latin typeface="Adobe Hebrew" pitchFamily="18" charset="-79"/>
                <a:cs typeface="Adobe Hebrew" pitchFamily="18" charset="-79"/>
              </a:rPr>
              <a:t> cavity </a:t>
            </a: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 is a shallow cavity which articulate with head of </a:t>
            </a:r>
            <a:r>
              <a:rPr lang="en-US" sz="2000" dirty="0" err="1" smtClean="0">
                <a:latin typeface="Adobe Hebrew" pitchFamily="18" charset="-79"/>
                <a:cs typeface="Adobe Hebrew" pitchFamily="18" charset="-79"/>
              </a:rPr>
              <a:t>humerus</a:t>
            </a: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 to form shoulder joint.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The </a:t>
            </a:r>
            <a:r>
              <a:rPr lang="en-US" sz="2000" b="1" u="sng" dirty="0" smtClean="0">
                <a:latin typeface="Adobe Hebrew" pitchFamily="18" charset="-79"/>
                <a:cs typeface="Adobe Hebrew" pitchFamily="18" charset="-79"/>
              </a:rPr>
              <a:t>coracoid process  and acromion process </a:t>
            </a: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projects upward and forward above the </a:t>
            </a:r>
            <a:r>
              <a:rPr lang="en-US" sz="2000" dirty="0" err="1" smtClean="0">
                <a:latin typeface="Adobe Hebrew" pitchFamily="18" charset="-79"/>
                <a:cs typeface="Adobe Hebrew" pitchFamily="18" charset="-79"/>
              </a:rPr>
              <a:t>glenoid</a:t>
            </a: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 cavity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Adobe Hebrew" pitchFamily="18" charset="-79"/>
                <a:cs typeface="Adobe Hebrew" pitchFamily="18" charset="-79"/>
              </a:rPr>
              <a:t>The anterior surface of the scapula is concave &amp; form the shallow subscapular fossa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3242756" cy="2769095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346" y="1268760"/>
            <a:ext cx="2368546" cy="194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2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Signs and Symptoms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4966320" cy="4114800"/>
          </a:xfrm>
        </p:spPr>
        <p:txBody>
          <a:bodyPr/>
          <a:lstStyle/>
          <a:p>
            <a:r>
              <a:rPr lang="en-IN" dirty="0" smtClean="0"/>
              <a:t>Back Pain</a:t>
            </a:r>
          </a:p>
          <a:p>
            <a:r>
              <a:rPr lang="en-IN" dirty="0" smtClean="0"/>
              <a:t>Muscle Ache</a:t>
            </a:r>
          </a:p>
          <a:p>
            <a:r>
              <a:rPr lang="en-IN" dirty="0" smtClean="0"/>
              <a:t>Numbness </a:t>
            </a:r>
            <a:endParaRPr lang="en-IN" dirty="0" smtClean="0"/>
          </a:p>
          <a:p>
            <a:r>
              <a:rPr lang="en-IN" dirty="0" smtClean="0"/>
              <a:t>Tiredness or Fatigue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95771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Basic</a:t>
            </a:r>
            <a:r>
              <a:rPr lang="en-IN" sz="2800" dirty="0" smtClean="0"/>
              <a:t> and common: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68339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Signs and Symptoms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522290"/>
            <a:ext cx="3275856" cy="546075"/>
          </a:xfrm>
        </p:spPr>
        <p:txBody>
          <a:bodyPr/>
          <a:lstStyle/>
          <a:p>
            <a:r>
              <a:rPr lang="en-IN" sz="3200" dirty="0" smtClean="0"/>
              <a:t>Chronic Issues:</a:t>
            </a:r>
            <a:endParaRPr lang="en-IN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704523" cy="3528392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0" y="2132856"/>
            <a:ext cx="4041775" cy="4725144"/>
          </a:xfrm>
        </p:spPr>
        <p:txBody>
          <a:bodyPr/>
          <a:lstStyle/>
          <a:p>
            <a:r>
              <a:rPr lang="en-IN" sz="3200" dirty="0" smtClean="0"/>
              <a:t>Misalignment</a:t>
            </a:r>
          </a:p>
          <a:p>
            <a:r>
              <a:rPr lang="en-IN" sz="3200" dirty="0" smtClean="0"/>
              <a:t>Minute Kyphosis</a:t>
            </a:r>
          </a:p>
          <a:p>
            <a:r>
              <a:rPr lang="en-IN" sz="3200" dirty="0" smtClean="0"/>
              <a:t>Minor Lordosis</a:t>
            </a:r>
          </a:p>
          <a:p>
            <a:r>
              <a:rPr lang="en-IN" sz="3200" dirty="0" smtClean="0"/>
              <a:t>Minor Scoliosis</a:t>
            </a:r>
          </a:p>
          <a:p>
            <a:r>
              <a:rPr lang="en-IN" sz="3200" dirty="0" smtClean="0"/>
              <a:t>Slip disc</a:t>
            </a:r>
          </a:p>
          <a:p>
            <a:r>
              <a:rPr lang="en-IN" sz="3200" dirty="0" smtClean="0"/>
              <a:t>Arthritis (on patella/Knee region)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47900689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design template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template</Template>
  <TotalTime>147</TotalTime>
  <Words>284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Medical design template</vt:lpstr>
      <vt:lpstr>Impacts and Riding Ailments on Loco - Pilots</vt:lpstr>
      <vt:lpstr>Pelvis A.K.A Hip Bone</vt:lpstr>
      <vt:lpstr>PowerPoint Presentation</vt:lpstr>
      <vt:lpstr>Pelvis A.K.A Hip Bone</vt:lpstr>
      <vt:lpstr>Spine</vt:lpstr>
      <vt:lpstr>Spine</vt:lpstr>
      <vt:lpstr>Scapula or Shoulder Girdle</vt:lpstr>
      <vt:lpstr>Signs and Symptoms</vt:lpstr>
      <vt:lpstr>Signs and Symptoms</vt:lpstr>
      <vt:lpstr>Be healthy than being wealthy!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2020-10-02T11:03:58Z</dcterms:created>
  <dcterms:modified xsi:type="dcterms:W3CDTF">2020-10-03T12:27:44Z</dcterms:modified>
</cp:coreProperties>
</file>